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73" d="100"/>
          <a:sy n="73" d="100"/>
        </p:scale>
        <p:origin x="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youtube.com/watch?v=bhbApmoGfq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youtube.com/watch?v=gLDfhIhzWG8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Methodisch 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Thema 6 Methodieken en methoden</a:t>
            </a:r>
          </a:p>
          <a:p>
            <a:r>
              <a:rPr lang="nl-NL" dirty="0" smtClean="0"/>
              <a:t>Les 1 | </a:t>
            </a:r>
          </a:p>
          <a:p>
            <a:r>
              <a:rPr lang="nl-NL" dirty="0"/>
              <a:t>6</a:t>
            </a:r>
            <a:r>
              <a:rPr lang="nl-NL" dirty="0" smtClean="0"/>
              <a:t>.1 Visie – Methodiek &amp; methode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4003" y="0"/>
            <a:ext cx="2917997" cy="4128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09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Visie – methodiek &amp; methode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98589"/>
            <a:ext cx="8596668" cy="3880773"/>
          </a:xfrm>
        </p:spPr>
        <p:txBody>
          <a:bodyPr/>
          <a:lstStyle/>
          <a:p>
            <a:r>
              <a:rPr lang="nl-NL" u="sng" dirty="0" smtClean="0"/>
              <a:t>Methode </a:t>
            </a:r>
            <a:r>
              <a:rPr lang="nl-NL" dirty="0" smtClean="0"/>
              <a:t>die je kiest hangt samen met:</a:t>
            </a:r>
          </a:p>
          <a:p>
            <a:pPr>
              <a:buFontTx/>
              <a:buChar char="-"/>
            </a:pPr>
            <a:r>
              <a:rPr lang="nl-NL" dirty="0" smtClean="0"/>
              <a:t>Instellingsmethodiek</a:t>
            </a:r>
          </a:p>
          <a:p>
            <a:pPr>
              <a:buFontTx/>
              <a:buChar char="-"/>
            </a:pPr>
            <a:r>
              <a:rPr lang="nl-NL" dirty="0" smtClean="0"/>
              <a:t>Actuele behoefte en situatie van cliënt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9182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Methodiek: samenhangende verzameling van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nl-NL" dirty="0" smtClean="0"/>
              <a:t>Methodes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/>
              <a:t>procedures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/>
              <a:t>Richtlijnen</a:t>
            </a:r>
          </a:p>
          <a:p>
            <a:pPr marL="0" indent="0">
              <a:buNone/>
            </a:pPr>
            <a:r>
              <a:rPr lang="nl-NL" dirty="0" smtClean="0"/>
              <a:t>Die nodig zijn om tot het gewenste begeleidingsresultaat te komen.</a:t>
            </a:r>
          </a:p>
          <a:p>
            <a:pPr marL="0" indent="0">
              <a:buNone/>
            </a:pPr>
            <a:r>
              <a:rPr lang="nl-NL" dirty="0" smtClean="0"/>
              <a:t>Methodiek vloeit voort uit de visie op cliënten en hoe ze hen begeleiden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3452021"/>
            <a:ext cx="4964702" cy="2978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240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0343" y="3396343"/>
            <a:ext cx="3461657" cy="3461657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Twee methodieken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Vraaggericht werken:</a:t>
            </a:r>
          </a:p>
          <a:p>
            <a:r>
              <a:rPr lang="nl-NL" dirty="0" smtClean="0"/>
              <a:t>Samen met cliënt een aanpak kiezen die bij cliënt, hulpvraag en situatie past</a:t>
            </a:r>
          </a:p>
          <a:p>
            <a:r>
              <a:rPr lang="nl-NL" dirty="0" smtClean="0"/>
              <a:t>Dicht bij wensen cliënt blijven</a:t>
            </a:r>
          </a:p>
          <a:p>
            <a:r>
              <a:rPr lang="nl-NL" dirty="0" smtClean="0"/>
              <a:t>Gezamenlijke regievoering</a:t>
            </a:r>
          </a:p>
          <a:p>
            <a:r>
              <a:rPr lang="nl-NL" dirty="0" smtClean="0"/>
              <a:t>Oplossingsgericht werken:</a:t>
            </a:r>
          </a:p>
          <a:p>
            <a:r>
              <a:rPr lang="nl-NL" dirty="0" smtClean="0"/>
              <a:t>Aandacht richten op gewenste toekomst (wat gaat al goed, krachtpunten)</a:t>
            </a:r>
          </a:p>
          <a:p>
            <a:r>
              <a:rPr lang="nl-NL" dirty="0" smtClean="0"/>
              <a:t>Visuele beperking; probeer er op een goede manier mee te leven, zet in op het verbeteren van kwaliteiten als muzikaliteit, sociale vaardigheden, ‘slim’ zijn.</a:t>
            </a:r>
          </a:p>
          <a:p>
            <a:r>
              <a:rPr lang="nl-NL" dirty="0" smtClean="0"/>
              <a:t>Client komt in kracht te staan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50236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117830" cy="1320800"/>
          </a:xfrm>
        </p:spPr>
        <p:txBody>
          <a:bodyPr/>
          <a:lstStyle/>
          <a:p>
            <a:r>
              <a:rPr lang="nl-NL" dirty="0" smtClean="0"/>
              <a:t>Uitgangspunten oplossingsgericht 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Anders denken over hulpverlening</a:t>
            </a:r>
          </a:p>
          <a:p>
            <a:r>
              <a:rPr lang="nl-NL" dirty="0" smtClean="0"/>
              <a:t>Oplossingsgerichte interventies:</a:t>
            </a:r>
          </a:p>
          <a:p>
            <a:pPr>
              <a:buFontTx/>
              <a:buChar char="-"/>
            </a:pPr>
            <a:r>
              <a:rPr lang="nl-NL" dirty="0" smtClean="0"/>
              <a:t>Stellen van de wondervraag</a:t>
            </a:r>
          </a:p>
          <a:p>
            <a:pPr>
              <a:buFontTx/>
              <a:buChar char="-"/>
            </a:pPr>
            <a:r>
              <a:rPr lang="nl-NL" dirty="0" smtClean="0"/>
              <a:t>Vragen naar uitzonderingssituaties (wanneer gaat het wél goed met je?)</a:t>
            </a:r>
          </a:p>
          <a:p>
            <a:pPr>
              <a:buFontTx/>
              <a:buChar char="-"/>
            </a:pPr>
            <a:r>
              <a:rPr lang="nl-NL" dirty="0" smtClean="0"/>
              <a:t>Geven van complimenten</a:t>
            </a:r>
          </a:p>
          <a:p>
            <a:pPr marL="0" indent="0">
              <a:buNone/>
            </a:pPr>
            <a:endParaRPr lang="nl-NL" dirty="0" smtClean="0"/>
          </a:p>
          <a:p>
            <a:pPr>
              <a:buFontTx/>
              <a:buChar char="-"/>
            </a:pPr>
            <a:endParaRPr lang="nl-NL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l="41" t="26700" r="281" b="-1264"/>
          <a:stretch/>
        </p:blipFill>
        <p:spPr>
          <a:xfrm>
            <a:off x="7547220" y="4655110"/>
            <a:ext cx="4644780" cy="2312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09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Wondervraag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Speciale oplossingsgerichte vraag naar de gewenste ‘ultieme’ situatie</a:t>
            </a:r>
          </a:p>
          <a:p>
            <a:r>
              <a:rPr lang="nl-NL" dirty="0" smtClean="0"/>
              <a:t>Stel je voor dat het gelukt zou zijn, dat het leven er helemaal zo uitziet zoals je het graag wilt, hoe zou dat anders precies zijn? Hoe ziet dat eruit?</a:t>
            </a:r>
          </a:p>
          <a:p>
            <a:r>
              <a:rPr lang="nl-NL" dirty="0" smtClean="0"/>
              <a:t>Wat zou er nog meer anders zijn?</a:t>
            </a:r>
          </a:p>
          <a:p>
            <a:r>
              <a:rPr lang="nl-NL" dirty="0" smtClean="0"/>
              <a:t>Wat nog meer?</a:t>
            </a:r>
          </a:p>
          <a:p>
            <a:r>
              <a:rPr lang="nl-NL" dirty="0" smtClean="0"/>
              <a:t>Hoe zou je je anders voelen?</a:t>
            </a:r>
          </a:p>
          <a:p>
            <a:r>
              <a:rPr lang="nl-NL" dirty="0" smtClean="0"/>
              <a:t>Wat zou je anders doen?</a:t>
            </a:r>
          </a:p>
          <a:p>
            <a:r>
              <a:rPr lang="nl-NL" dirty="0" smtClean="0"/>
              <a:t>Hoe zouden anderen aan je merken dat het anders was?</a:t>
            </a:r>
          </a:p>
          <a:p>
            <a:r>
              <a:rPr lang="nl-NL" dirty="0" smtClean="0"/>
              <a:t>Je kruipt met de wondervraag uit het ‘frame’ van de uitzichtloze situatie die volgens de cliënt nooit zal veranderen</a:t>
            </a:r>
          </a:p>
          <a:p>
            <a:r>
              <a:rPr lang="nl-NL" dirty="0" smtClean="0"/>
              <a:t>Door die fantasie ontstaat er hoop dat het ooit anders kan worden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4915" y="4406829"/>
            <a:ext cx="3897086" cy="2451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484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Vervolg wondervraag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70880"/>
            <a:ext cx="8596668" cy="3880773"/>
          </a:xfrm>
        </p:spPr>
        <p:txBody>
          <a:bodyPr/>
          <a:lstStyle/>
          <a:p>
            <a:r>
              <a:rPr lang="nl-NL" dirty="0" smtClean="0"/>
              <a:t>Je bedenkt samen met cliënt een werkbaar doel in de goede richting</a:t>
            </a:r>
          </a:p>
          <a:p>
            <a:r>
              <a:rPr lang="nl-NL" dirty="0" smtClean="0"/>
              <a:t>Wat zou een kleine stap zijn?</a:t>
            </a:r>
          </a:p>
          <a:p>
            <a:r>
              <a:rPr lang="nl-NL" dirty="0" smtClean="0"/>
              <a:t>Hou een goed doel altijd concreet gedrag</a:t>
            </a:r>
          </a:p>
          <a:p>
            <a:r>
              <a:rPr lang="nl-NL" dirty="0" smtClean="0"/>
              <a:t>Ik wil dat mijn kinderen niet zo druk zijn is niet een goed doel</a:t>
            </a:r>
          </a:p>
          <a:p>
            <a:r>
              <a:rPr lang="nl-NL" dirty="0" smtClean="0"/>
              <a:t>Als mijn kinderen rustig zijn geef ik ze een complimentje is wel een goed (concreet en te meten) doel.</a:t>
            </a:r>
          </a:p>
          <a:p>
            <a:pPr marL="0" indent="0">
              <a:buNone/>
            </a:pPr>
            <a:r>
              <a:rPr lang="nl-NL" dirty="0" smtClean="0">
                <a:hlinkClick r:id="rId2"/>
              </a:rPr>
              <a:t>Oplossingsgericht werken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3"/>
          <a:srcRect b="44210"/>
          <a:stretch/>
        </p:blipFill>
        <p:spPr>
          <a:xfrm>
            <a:off x="7064249" y="3997234"/>
            <a:ext cx="5127751" cy="2860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841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Uitzonderingen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Je maakt bij oplossingsgericht werken de cliënt bewust van kwaliteiten en randvoorwaarden die al aanwezig zijn.</a:t>
            </a:r>
          </a:p>
          <a:p>
            <a:r>
              <a:rPr lang="nl-NL" dirty="0" smtClean="0"/>
              <a:t>Vragen naar uitzonderingen</a:t>
            </a:r>
          </a:p>
          <a:p>
            <a:r>
              <a:rPr lang="nl-NL" dirty="0" smtClean="0"/>
              <a:t>Situaties waarin het probleem niet of minder speelde.</a:t>
            </a:r>
          </a:p>
          <a:p>
            <a:r>
              <a:rPr lang="nl-NL" dirty="0" smtClean="0"/>
              <a:t>Wat was er toen anders?</a:t>
            </a:r>
          </a:p>
          <a:p>
            <a:r>
              <a:rPr lang="nl-NL" dirty="0" smtClean="0"/>
              <a:t>Wat deed de cliënt anders?</a:t>
            </a:r>
          </a:p>
          <a:p>
            <a:pPr marL="0" indent="0">
              <a:buNone/>
            </a:pPr>
            <a:r>
              <a:rPr lang="nl-NL" dirty="0" smtClean="0"/>
              <a:t>Jullie gaan kijken naar de praktijk van oplossingsgericht werken:</a:t>
            </a:r>
          </a:p>
          <a:p>
            <a:pPr marL="0" indent="0">
              <a:buNone/>
            </a:pPr>
            <a:r>
              <a:rPr lang="nl-NL" dirty="0" smtClean="0">
                <a:hlinkClick r:id="rId2"/>
              </a:rPr>
              <a:t>Oplossingsgericht werken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43109" y="4429829"/>
            <a:ext cx="3648891" cy="242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30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/>
          <a:lstStyle/>
          <a:p>
            <a:r>
              <a:rPr lang="nl-NL" dirty="0" err="1" smtClean="0"/>
              <a:t>Angerenstein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19349"/>
            <a:ext cx="8596668" cy="3880773"/>
          </a:xfrm>
        </p:spPr>
        <p:txBody>
          <a:bodyPr/>
          <a:lstStyle/>
          <a:p>
            <a:r>
              <a:rPr lang="nl-NL" dirty="0" smtClean="0"/>
              <a:t>Ga naar welzijn.angerenstein.nl</a:t>
            </a:r>
          </a:p>
          <a:p>
            <a:r>
              <a:rPr lang="nl-NL" dirty="0" smtClean="0"/>
              <a:t>Ga naar Maatschappelijke zorg</a:t>
            </a:r>
          </a:p>
          <a:p>
            <a:r>
              <a:rPr lang="nl-NL" dirty="0" smtClean="0"/>
              <a:t>Ga dan naar Maatschappelijke zorg 1</a:t>
            </a:r>
          </a:p>
          <a:p>
            <a:r>
              <a:rPr lang="nl-NL" dirty="0" smtClean="0"/>
              <a:t>Naar VW thema </a:t>
            </a:r>
            <a:r>
              <a:rPr lang="nl-NL" dirty="0"/>
              <a:t>6</a:t>
            </a:r>
            <a:endParaRPr lang="nl-NL" dirty="0" smtClean="0"/>
          </a:p>
          <a:p>
            <a:r>
              <a:rPr lang="nl-NL" smtClean="0"/>
              <a:t>Vervolgens </a:t>
            </a:r>
            <a:r>
              <a:rPr lang="nl-NL" dirty="0" smtClean="0"/>
              <a:t>opdracht 3, 4 en 6</a:t>
            </a:r>
          </a:p>
          <a:p>
            <a:r>
              <a:rPr lang="nl-NL" dirty="0" smtClean="0"/>
              <a:t>Sla je opdrachten goed op in je pc, is aan het eind van LP </a:t>
            </a:r>
            <a:r>
              <a:rPr lang="nl-NL" dirty="0"/>
              <a:t>7</a:t>
            </a:r>
            <a:r>
              <a:rPr lang="nl-NL" dirty="0" smtClean="0"/>
              <a:t> je bewijs van inzet en voorwaarde om de toets te kunnen halen.</a:t>
            </a:r>
          </a:p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5442721"/>
            <a:ext cx="3905250" cy="117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660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1171</TotalTime>
  <Words>464</Words>
  <Application>Microsoft Office PowerPoint</Application>
  <PresentationFormat>Breedbeeld</PresentationFormat>
  <Paragraphs>61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Arial</vt:lpstr>
      <vt:lpstr>Trebuchet MS</vt:lpstr>
      <vt:lpstr>Wingdings</vt:lpstr>
      <vt:lpstr>Wingdings 3</vt:lpstr>
      <vt:lpstr>Facet</vt:lpstr>
      <vt:lpstr>Methodisch werken</vt:lpstr>
      <vt:lpstr>Visie – methodiek &amp; methode</vt:lpstr>
      <vt:lpstr>Methodiek: samenhangende verzameling van </vt:lpstr>
      <vt:lpstr>Twee methodieken</vt:lpstr>
      <vt:lpstr>Uitgangspunten oplossingsgericht werken</vt:lpstr>
      <vt:lpstr>Wondervraag</vt:lpstr>
      <vt:lpstr>Vervolg wondervraag</vt:lpstr>
      <vt:lpstr>Uitzonderingen</vt:lpstr>
      <vt:lpstr>Angerenstein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Simon Poelman</dc:creator>
  <cp:lastModifiedBy>Simon Poelman</cp:lastModifiedBy>
  <cp:revision>11</cp:revision>
  <dcterms:created xsi:type="dcterms:W3CDTF">2019-02-13T08:08:17Z</dcterms:created>
  <dcterms:modified xsi:type="dcterms:W3CDTF">2020-02-21T10:33:29Z</dcterms:modified>
</cp:coreProperties>
</file>